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7" r:id="rId4"/>
    <p:sldId id="259" r:id="rId5"/>
    <p:sldId id="286" r:id="rId6"/>
    <p:sldId id="261" r:id="rId7"/>
    <p:sldId id="284" r:id="rId8"/>
    <p:sldId id="262" r:id="rId9"/>
    <p:sldId id="288" r:id="rId10"/>
    <p:sldId id="268" r:id="rId11"/>
  </p:sldIdLst>
  <p:sldSz cx="18288000" cy="10287000"/>
  <p:notesSz cx="6858000" cy="9144000"/>
  <p:embeddedFontLs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760" userDrawn="1">
          <p15:clr>
            <a:srgbClr val="A4A3A4"/>
          </p15:clr>
        </p15:guide>
        <p15:guide id="3" orient="horz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C37"/>
    <a:srgbClr val="AB296B"/>
    <a:srgbClr val="F2F0F5"/>
    <a:srgbClr val="2A3686"/>
    <a:srgbClr val="2980BA"/>
    <a:srgbClr val="99CEFF"/>
    <a:srgbClr val="FFFF80"/>
    <a:srgbClr val="FFECE6"/>
    <a:srgbClr val="E7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599" autoAdjust="0"/>
  </p:normalViewPr>
  <p:slideViewPr>
    <p:cSldViewPr>
      <p:cViewPr>
        <p:scale>
          <a:sx n="54" d="100"/>
          <a:sy n="54" d="100"/>
        </p:scale>
        <p:origin x="-234" y="-60"/>
      </p:cViewPr>
      <p:guideLst>
        <p:guide orient="horz" pos="3288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94CC4-CA8F-7A46-BC07-4AAE035E37D3}" type="datetimeFigureOut">
              <a:rPr lang="x-none" smtClean="0"/>
              <a:t>19/03/2021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4985-F0F1-BC4F-A026-9480F2B92D1C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428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4985-F0F1-BC4F-A026-9480F2B92D1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439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4985-F0F1-BC4F-A026-9480F2B92D1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115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voxetelecom.com.b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hyperlink" Target="https://www.instagram.com/voxetelecom/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www.facebook.com/voxetele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hyperlink" Target="https://www.linkedin.com/company/voxe-tele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6053" y="6053"/>
            <a:ext cx="7565692" cy="7553587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296B"/>
            </a:solidFill>
          </p:spPr>
          <p:txBody>
            <a:bodyPr/>
            <a:lstStyle/>
            <a:p>
              <a:endParaRPr lang="x-non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656198" y="-24245"/>
            <a:ext cx="5312395" cy="4914900"/>
            <a:chOff x="76292" y="-28284"/>
            <a:chExt cx="6197416" cy="5733701"/>
          </a:xfrm>
        </p:grpSpPr>
        <p:sp>
          <p:nvSpPr>
            <p:cNvPr id="5" name="Freeform 5"/>
            <p:cNvSpPr/>
            <p:nvPr/>
          </p:nvSpPr>
          <p:spPr>
            <a:xfrm>
              <a:off x="76292" y="-28284"/>
              <a:ext cx="6197416" cy="5733701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A3786"/>
            </a:solidFill>
          </p:spPr>
          <p:txBody>
            <a:bodyPr/>
            <a:lstStyle/>
            <a:p>
              <a:endParaRPr lang="x-none" dirty="0"/>
            </a:p>
          </p:txBody>
        </p:sp>
      </p:grpSp>
      <p:sp>
        <p:nvSpPr>
          <p:cNvPr id="6" name="AutoShape 6"/>
          <p:cNvSpPr/>
          <p:nvPr/>
        </p:nvSpPr>
        <p:spPr>
          <a:xfrm>
            <a:off x="-1981200" y="1211424"/>
            <a:ext cx="9865021" cy="56192"/>
          </a:xfrm>
          <a:prstGeom prst="rect">
            <a:avLst/>
          </a:prstGeom>
          <a:solidFill>
            <a:srgbClr val="1E2C37"/>
          </a:solidFill>
        </p:spPr>
      </p:sp>
      <p:sp>
        <p:nvSpPr>
          <p:cNvPr id="9" name="TextBox 9"/>
          <p:cNvSpPr txBox="1"/>
          <p:nvPr/>
        </p:nvSpPr>
        <p:spPr>
          <a:xfrm>
            <a:off x="12122727" y="6830537"/>
            <a:ext cx="5136573" cy="495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550"/>
              </a:lnSpc>
            </a:pPr>
            <a:r>
              <a:rPr lang="en-US" sz="2000" b="1" spc="132" dirty="0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000" b="1" spc="132" dirty="0" err="1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operadora</a:t>
            </a:r>
            <a:r>
              <a:rPr lang="en-US" sz="2000" b="1" spc="132" dirty="0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2000" b="1" spc="132" dirty="0" err="1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pensa</a:t>
            </a:r>
            <a:r>
              <a:rPr lang="en-US" sz="2000" b="1" spc="132" dirty="0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spc="132" dirty="0" err="1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sz="2000" b="1" spc="132" dirty="0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spc="132" dirty="0" err="1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você</a:t>
            </a:r>
            <a:endParaRPr lang="en-US" sz="2000" b="1" spc="132" dirty="0">
              <a:solidFill>
                <a:srgbClr val="AB296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" descr="C:\Users\ARIEL~1.KRO\AppData\Local\Temp\Rar$DIa0.370\400dpiLogo.jpg">
            <a:hlinkClick r:id="rId2"/>
            <a:extLst>
              <a:ext uri="{FF2B5EF4-FFF2-40B4-BE49-F238E27FC236}">
                <a16:creationId xmlns:a16="http://schemas.microsoft.com/office/drawing/2014/main" xmlns="" id="{E96AAFB2-BF30-474F-810C-EA6C3576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22727" y="4713801"/>
            <a:ext cx="5136573" cy="19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3059F3-EC05-854C-966D-67B651B03590}"/>
              </a:ext>
            </a:extLst>
          </p:cNvPr>
          <p:cNvSpPr txBox="1"/>
          <p:nvPr/>
        </p:nvSpPr>
        <p:spPr>
          <a:xfrm>
            <a:off x="8563463" y="1026758"/>
            <a:ext cx="840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pc="84" dirty="0" err="1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soluções</a:t>
            </a:r>
            <a:r>
              <a:rPr lang="en-US" sz="1600" spc="84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84" dirty="0" err="1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flexíveis</a:t>
            </a:r>
            <a:r>
              <a:rPr lang="en-US" sz="1600" spc="84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spc="84" dirty="0" err="1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inovadoras</a:t>
            </a:r>
            <a:r>
              <a:rPr lang="en-US" sz="1600" spc="84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spc="84" dirty="0" err="1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colaborativas</a:t>
            </a:r>
            <a:r>
              <a:rPr lang="en-US" sz="1600" spc="84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de </a:t>
            </a:r>
            <a:r>
              <a:rPr lang="en-US" sz="1600" spc="84" dirty="0" err="1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</a:t>
            </a:r>
            <a:r>
              <a:rPr lang="en-US" sz="1600" spc="84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spc="84" dirty="0" err="1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disponibilidade</a:t>
            </a:r>
            <a:endParaRPr lang="en-US" sz="1600" spc="84" dirty="0">
              <a:solidFill>
                <a:srgbClr val="1E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3EBE75-3A30-7848-BC9F-98D0A8BE544B}"/>
              </a:ext>
            </a:extLst>
          </p:cNvPr>
          <p:cNvSpPr txBox="1"/>
          <p:nvPr/>
        </p:nvSpPr>
        <p:spPr>
          <a:xfrm>
            <a:off x="533400" y="3400944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000" b="1" dirty="0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383370-CC29-F749-A5CF-005A01877725}"/>
              </a:ext>
            </a:extLst>
          </p:cNvPr>
          <p:cNvSpPr txBox="1"/>
          <p:nvPr/>
        </p:nvSpPr>
        <p:spPr>
          <a:xfrm>
            <a:off x="533401" y="4282889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1E2C37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A VOXE SE RESERVA NO DIREITO DE ALTERAR OU CANCELAR AS INFORMAÇÕES CONTIDAS NESSE MATEIRAL SEM AVISO PRÉVIO</a:t>
            </a:r>
          </a:p>
          <a:p>
            <a:endParaRPr lang="x-none" dirty="0">
              <a:solidFill>
                <a:srgbClr val="1E2C37"/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x-none" dirty="0">
                <a:solidFill>
                  <a:srgbClr val="1E2C37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ESTE MATARIAL É CONFIDENCIAL E SUA PRODUÇÃO, INTEGRAL OU PARCIAL, É PROIBIDA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05123C-6509-8E40-A91E-D72CB10B3139}"/>
              </a:ext>
            </a:extLst>
          </p:cNvPr>
          <p:cNvSpPr txBox="1"/>
          <p:nvPr/>
        </p:nvSpPr>
        <p:spPr>
          <a:xfrm>
            <a:off x="9829800" y="2171700"/>
            <a:ext cx="74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NOSSOS CONTATOS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FA8F8152-3BD4-5544-8B8D-48505DA5E66A}"/>
              </a:ext>
            </a:extLst>
          </p:cNvPr>
          <p:cNvGrpSpPr/>
          <p:nvPr/>
        </p:nvGrpSpPr>
        <p:grpSpPr>
          <a:xfrm>
            <a:off x="11506200" y="3122181"/>
            <a:ext cx="844062" cy="844061"/>
            <a:chOff x="11582400" y="2959494"/>
            <a:chExt cx="844062" cy="84406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3710898-B8CE-CB47-A77E-AC402ED0A1A3}"/>
                </a:ext>
              </a:extLst>
            </p:cNvPr>
            <p:cNvSpPr/>
            <p:nvPr/>
          </p:nvSpPr>
          <p:spPr>
            <a:xfrm>
              <a:off x="11582400" y="2959494"/>
              <a:ext cx="844062" cy="844061"/>
            </a:xfrm>
            <a:prstGeom prst="ellipse">
              <a:avLst/>
            </a:prstGeom>
            <a:solidFill>
              <a:srgbClr val="2A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2A3686"/>
                </a:solidFill>
              </a:endParaRPr>
            </a:p>
          </p:txBody>
        </p:sp>
        <p:pic>
          <p:nvPicPr>
            <p:cNvPr id="28" name="Picture 11">
              <a:hlinkClick r:id="rId2"/>
              <a:extLst>
                <a:ext uri="{FF2B5EF4-FFF2-40B4-BE49-F238E27FC236}">
                  <a16:creationId xmlns:a16="http://schemas.microsoft.com/office/drawing/2014/main" xmlns="" id="{E9B066D8-AFFE-C04B-8743-B90F1125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717415" y="3098978"/>
              <a:ext cx="574031" cy="52184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E8C6A8E-B927-3548-A7AF-4C2AB01DC86F}"/>
              </a:ext>
            </a:extLst>
          </p:cNvPr>
          <p:cNvGrpSpPr/>
          <p:nvPr/>
        </p:nvGrpSpPr>
        <p:grpSpPr>
          <a:xfrm>
            <a:off x="13141569" y="3100557"/>
            <a:ext cx="844062" cy="844061"/>
            <a:chOff x="13217769" y="2937870"/>
            <a:chExt cx="844062" cy="84406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8BEC92E-5965-EF43-B8DC-94EF51341734}"/>
                </a:ext>
              </a:extLst>
            </p:cNvPr>
            <p:cNvSpPr/>
            <p:nvPr/>
          </p:nvSpPr>
          <p:spPr>
            <a:xfrm>
              <a:off x="13217769" y="2937870"/>
              <a:ext cx="844062" cy="844061"/>
            </a:xfrm>
            <a:prstGeom prst="ellipse">
              <a:avLst/>
            </a:prstGeom>
            <a:solidFill>
              <a:srgbClr val="2A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2A3686"/>
                </a:solidFill>
              </a:endParaRPr>
            </a:p>
          </p:txBody>
        </p:sp>
        <p:pic>
          <p:nvPicPr>
            <p:cNvPr id="34" name="Picture 33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xmlns="" id="{13963020-91A4-4C4B-86BB-83CA436D6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5596" y="3135697"/>
              <a:ext cx="448408" cy="44840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36454009-528C-1146-BD9A-15191F9213BE}"/>
              </a:ext>
            </a:extLst>
          </p:cNvPr>
          <p:cNvGrpSpPr/>
          <p:nvPr/>
        </p:nvGrpSpPr>
        <p:grpSpPr>
          <a:xfrm>
            <a:off x="14776938" y="3100557"/>
            <a:ext cx="844062" cy="844061"/>
            <a:chOff x="14853138" y="2937870"/>
            <a:chExt cx="844062" cy="84406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E15B53F9-1025-4D44-B0DC-40338F303C39}"/>
                </a:ext>
              </a:extLst>
            </p:cNvPr>
            <p:cNvSpPr/>
            <p:nvPr/>
          </p:nvSpPr>
          <p:spPr>
            <a:xfrm>
              <a:off x="14853138" y="2937870"/>
              <a:ext cx="844062" cy="844061"/>
            </a:xfrm>
            <a:prstGeom prst="ellipse">
              <a:avLst/>
            </a:prstGeom>
            <a:solidFill>
              <a:srgbClr val="2A36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2A3686"/>
                </a:solidFill>
              </a:endParaRPr>
            </a:p>
          </p:txBody>
        </p:sp>
        <p:pic>
          <p:nvPicPr>
            <p:cNvPr id="36" name="Picture 16">
              <a:hlinkClick r:id="rId7"/>
              <a:extLst>
                <a:ext uri="{FF2B5EF4-FFF2-40B4-BE49-F238E27FC236}">
                  <a16:creationId xmlns:a16="http://schemas.microsoft.com/office/drawing/2014/main" xmlns="" id="{47FC09D0-7149-8949-A18D-77801C79E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054945" y="3159697"/>
              <a:ext cx="440448" cy="400407"/>
            </a:xfrm>
            <a:prstGeom prst="rect">
              <a:avLst/>
            </a:prstGeom>
          </p:spPr>
        </p:pic>
      </p:grpSp>
      <p:sp>
        <p:nvSpPr>
          <p:cNvPr id="40" name="TextBox 5">
            <a:extLst>
              <a:ext uri="{FF2B5EF4-FFF2-40B4-BE49-F238E27FC236}">
                <a16:creationId xmlns:a16="http://schemas.microsoft.com/office/drawing/2014/main" xmlns="" id="{85ACB756-1194-4240-B6AC-C9F66B525575}"/>
              </a:ext>
            </a:extLst>
          </p:cNvPr>
          <p:cNvSpPr txBox="1"/>
          <p:nvPr/>
        </p:nvSpPr>
        <p:spPr>
          <a:xfrm>
            <a:off x="11238501" y="4070337"/>
            <a:ext cx="137945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pc="3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voxe</a:t>
            </a:r>
            <a:r>
              <a:rPr lang="en-US" spc="3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telecom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xmlns="" id="{29C24AC0-D315-A54F-90D8-BB384F6FAF6C}"/>
              </a:ext>
            </a:extLst>
          </p:cNvPr>
          <p:cNvSpPr txBox="1"/>
          <p:nvPr/>
        </p:nvSpPr>
        <p:spPr>
          <a:xfrm>
            <a:off x="12873868" y="4070337"/>
            <a:ext cx="1379458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pc="3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voxe</a:t>
            </a:r>
            <a:r>
              <a:rPr lang="en-US" spc="3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telecom</a:t>
            </a:r>
          </a:p>
        </p:txBody>
      </p:sp>
      <p:sp>
        <p:nvSpPr>
          <p:cNvPr id="42" name="TextBox 5">
            <a:extLst>
              <a:ext uri="{FF2B5EF4-FFF2-40B4-BE49-F238E27FC236}">
                <a16:creationId xmlns:a16="http://schemas.microsoft.com/office/drawing/2014/main" xmlns="" id="{076AB870-878F-FF45-8407-4362FAD4687C}"/>
              </a:ext>
            </a:extLst>
          </p:cNvPr>
          <p:cNvSpPr txBox="1"/>
          <p:nvPr/>
        </p:nvSpPr>
        <p:spPr>
          <a:xfrm>
            <a:off x="14450625" y="4070337"/>
            <a:ext cx="149668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pc="3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en-US" spc="3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voxetelecom</a:t>
            </a:r>
            <a:endParaRPr lang="en-US" spc="30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7C482B6-9A12-A146-8501-4B7367725776}"/>
              </a:ext>
            </a:extLst>
          </p:cNvPr>
          <p:cNvSpPr/>
          <p:nvPr/>
        </p:nvSpPr>
        <p:spPr>
          <a:xfrm>
            <a:off x="9829800" y="5673597"/>
            <a:ext cx="74675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n w="6350">
                  <a:noFill/>
                </a:ln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(11) 3181-9900</a:t>
            </a:r>
          </a:p>
          <a:p>
            <a:pPr algn="ctr"/>
            <a:endParaRPr lang="pt-BR" sz="3000" b="1" dirty="0">
              <a:ln w="6350">
                <a:noFill/>
              </a:ln>
              <a:solidFill>
                <a:srgbClr val="1E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500" dirty="0" err="1">
                <a:ln w="6350">
                  <a:noFill/>
                </a:ln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contato@voxetelecom.com.br</a:t>
            </a:r>
            <a:r>
              <a:rPr lang="en-US" sz="2500" dirty="0">
                <a:ln w="6350">
                  <a:noFill/>
                </a:ln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500" dirty="0" err="1">
                <a:ln w="6350">
                  <a:noFill/>
                </a:ln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www.voxetelecom.com.br</a:t>
            </a:r>
            <a:endParaRPr lang="en-US" sz="2500" dirty="0">
              <a:ln w="6350">
                <a:noFill/>
              </a:ln>
              <a:solidFill>
                <a:srgbClr val="1E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xmlns="" id="{FFD2E5F5-4B59-C741-AEE3-7E7A3FF9D631}"/>
              </a:ext>
            </a:extLst>
          </p:cNvPr>
          <p:cNvSpPr/>
          <p:nvPr/>
        </p:nvSpPr>
        <p:spPr>
          <a:xfrm>
            <a:off x="9145385" y="-1"/>
            <a:ext cx="1522615" cy="1589045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2A3686"/>
          </a:solidFill>
        </p:spPr>
        <p:txBody>
          <a:bodyPr/>
          <a:lstStyle/>
          <a:p>
            <a:endParaRPr lang="x-none" dirty="0"/>
          </a:p>
        </p:txBody>
      </p:sp>
      <p:pic>
        <p:nvPicPr>
          <p:cNvPr id="54" name="Picture 53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08B76D56-E0F4-DA4A-AF40-07CD82C29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572" y="5228213"/>
            <a:ext cx="466049" cy="466049"/>
          </a:xfrm>
          <a:prstGeom prst="rect">
            <a:avLst/>
          </a:prstGeom>
        </p:spPr>
      </p:pic>
      <p:sp>
        <p:nvSpPr>
          <p:cNvPr id="56" name="Freeform 13">
            <a:extLst>
              <a:ext uri="{FF2B5EF4-FFF2-40B4-BE49-F238E27FC236}">
                <a16:creationId xmlns:a16="http://schemas.microsoft.com/office/drawing/2014/main" xmlns="" id="{95C0A74F-3040-B141-9DBC-65587CA8781A}"/>
              </a:ext>
            </a:extLst>
          </p:cNvPr>
          <p:cNvSpPr/>
          <p:nvPr/>
        </p:nvSpPr>
        <p:spPr>
          <a:xfrm rot="10800000">
            <a:off x="1" y="6652811"/>
            <a:ext cx="1522615" cy="1589045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AB296B"/>
          </a:solidFill>
        </p:spPr>
        <p:txBody>
          <a:bodyPr/>
          <a:lstStyle/>
          <a:p>
            <a:endParaRPr lang="x-none" dirty="0"/>
          </a:p>
        </p:txBody>
      </p:sp>
      <p:pic>
        <p:nvPicPr>
          <p:cNvPr id="70" name="Picture 69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AE702BF2-416A-A343-9326-DE31ED9F6B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3"/>
          <a:stretch/>
        </p:blipFill>
        <p:spPr>
          <a:xfrm>
            <a:off x="12449438" y="9178487"/>
            <a:ext cx="2115330" cy="565334"/>
          </a:xfrm>
          <a:prstGeom prst="rect">
            <a:avLst/>
          </a:prstGeom>
        </p:spPr>
      </p:pic>
      <p:sp>
        <p:nvSpPr>
          <p:cNvPr id="75" name="TextBox 5">
            <a:extLst>
              <a:ext uri="{FF2B5EF4-FFF2-40B4-BE49-F238E27FC236}">
                <a16:creationId xmlns:a16="http://schemas.microsoft.com/office/drawing/2014/main" xmlns="" id="{4346C839-F444-F84E-AC77-7F5060465452}"/>
              </a:ext>
            </a:extLst>
          </p:cNvPr>
          <p:cNvSpPr txBox="1"/>
          <p:nvPr/>
        </p:nvSpPr>
        <p:spPr>
          <a:xfrm>
            <a:off x="12449439" y="8784962"/>
            <a:ext cx="211533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pc="3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</a:t>
            </a:r>
            <a:r>
              <a:rPr lang="en-US" spc="3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3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licenciado</a:t>
            </a:r>
            <a:endParaRPr lang="en-US" spc="30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2028656" y="4027654"/>
            <a:ext cx="7565692" cy="4952999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686"/>
            </a:solidFill>
          </p:spPr>
          <p:txBody>
            <a:bodyPr/>
            <a:lstStyle/>
            <a:p>
              <a:endParaRPr lang="x-none" dirty="0"/>
            </a:p>
          </p:txBody>
        </p:sp>
      </p:grpSp>
      <p:sp>
        <p:nvSpPr>
          <p:cNvPr id="5" name="Freeform 5"/>
          <p:cNvSpPr/>
          <p:nvPr/>
        </p:nvSpPr>
        <p:spPr>
          <a:xfrm rot="10800000">
            <a:off x="15566404" y="6896100"/>
            <a:ext cx="5443189" cy="3390900"/>
          </a:xfrm>
          <a:custGeom>
            <a:avLst/>
            <a:gdLst/>
            <a:ahLst/>
            <a:cxnLst/>
            <a:rect l="l" t="t" r="r" b="b"/>
            <a:pathLst>
              <a:path w="6350000" h="54991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AB296B"/>
          </a:solidFill>
        </p:spPr>
        <p:txBody>
          <a:bodyPr/>
          <a:lstStyle/>
          <a:p>
            <a:endParaRPr lang="x-none" dirty="0"/>
          </a:p>
        </p:txBody>
      </p:sp>
      <p:sp>
        <p:nvSpPr>
          <p:cNvPr id="6" name="TextBox 6"/>
          <p:cNvSpPr txBox="1"/>
          <p:nvPr/>
        </p:nvSpPr>
        <p:spPr>
          <a:xfrm>
            <a:off x="998220" y="1040674"/>
            <a:ext cx="5905085" cy="2205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000" b="1" spc="375" dirty="0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QUEM SOMOS</a:t>
            </a:r>
          </a:p>
        </p:txBody>
      </p:sp>
      <p:sp>
        <p:nvSpPr>
          <p:cNvPr id="7" name="AutoShape 7"/>
          <p:cNvSpPr/>
          <p:nvPr/>
        </p:nvSpPr>
        <p:spPr>
          <a:xfrm>
            <a:off x="9144000" y="2143604"/>
            <a:ext cx="9466400" cy="56192"/>
          </a:xfrm>
          <a:prstGeom prst="rect">
            <a:avLst/>
          </a:prstGeom>
          <a:solidFill>
            <a:srgbClr val="1E2C37"/>
          </a:solid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720A11-E0B2-3D4C-9209-0816D4588BF2}"/>
              </a:ext>
            </a:extLst>
          </p:cNvPr>
          <p:cNvSpPr txBox="1"/>
          <p:nvPr/>
        </p:nvSpPr>
        <p:spPr>
          <a:xfrm>
            <a:off x="998220" y="3990559"/>
            <a:ext cx="6629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Somos uma empresa </a:t>
            </a:r>
            <a:r>
              <a:rPr lang="x-none" sz="250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x-none" sz="2500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telecomunicações</a:t>
            </a:r>
            <a:r>
              <a:rPr lang="en-US" sz="2500" dirty="0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US" sz="2500" dirty="0" err="1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US" sz="2500" dirty="0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15 </a:t>
            </a:r>
            <a:r>
              <a:rPr lang="en-US" sz="2500" dirty="0" err="1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anos</a:t>
            </a:r>
            <a:r>
              <a:rPr lang="en-US" sz="2500" dirty="0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US" sz="2500" dirty="0" err="1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licença</a:t>
            </a:r>
            <a:r>
              <a:rPr lang="en-US" sz="2500" dirty="0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dirty="0" err="1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sz="2500" dirty="0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dirty="0" err="1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Anatel</a:t>
            </a:r>
            <a:r>
              <a:rPr lang="en-US" sz="2500" dirty="0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</a:t>
            </a:r>
            <a:r>
              <a:rPr lang="x-none" sz="2500" smtClean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x-none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busca sempre as melhores soluções para nossos clientes. </a:t>
            </a:r>
          </a:p>
          <a:p>
            <a:endParaRPr lang="x-none" sz="2500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x-none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Trabalhamos com soluções personalizadas e flexíveis, atendimento e produtos premium. </a:t>
            </a:r>
          </a:p>
          <a:p>
            <a:endParaRPr lang="x-none" sz="2500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Nossas</a:t>
            </a:r>
            <a:r>
              <a:rPr lang="en-US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soluções</a:t>
            </a:r>
            <a:r>
              <a:rPr lang="en-US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geram</a:t>
            </a:r>
            <a:r>
              <a:rPr lang="en-US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ganho</a:t>
            </a:r>
            <a:r>
              <a:rPr lang="en-US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produtividade</a:t>
            </a:r>
            <a:r>
              <a:rPr lang="en-US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através</a:t>
            </a:r>
            <a:r>
              <a:rPr lang="en-US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ferramentas </a:t>
            </a:r>
            <a:r>
              <a:rPr lang="en-US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inovadoras</a:t>
            </a:r>
            <a:r>
              <a:rPr lang="en-US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práticas</a:t>
            </a:r>
            <a:r>
              <a:rPr lang="en-US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x-none" sz="2500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2520223" y="2498453"/>
            <a:ext cx="8219076" cy="3222170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AB296B"/>
          </a:solidFill>
        </p:spPr>
        <p:txBody>
          <a:bodyPr/>
          <a:lstStyle/>
          <a:p>
            <a:endParaRPr lang="x-none" dirty="0"/>
          </a:p>
        </p:txBody>
      </p:sp>
      <p:grpSp>
        <p:nvGrpSpPr>
          <p:cNvPr id="4" name="Group 4"/>
          <p:cNvGrpSpPr/>
          <p:nvPr/>
        </p:nvGrpSpPr>
        <p:grpSpPr>
          <a:xfrm>
            <a:off x="-21771" y="0"/>
            <a:ext cx="4365172" cy="10287000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3786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318988" y="1252001"/>
            <a:ext cx="6940312" cy="2189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7000" b="1" dirty="0">
                <a:solidFill>
                  <a:srgbClr val="2A37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VOXE VIRTUAL PBX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4337506"/>
            <a:ext cx="8115300" cy="51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40"/>
              </a:lnSpc>
            </a:pPr>
            <a:r>
              <a:rPr lang="en-US" sz="3500" b="1" spc="185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</a:t>
            </a:r>
            <a:r>
              <a:rPr lang="en-US" sz="3500" b="1" spc="185" dirty="0" err="1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endParaRPr lang="en-US" sz="3500" b="1" spc="185" dirty="0">
              <a:solidFill>
                <a:srgbClr val="1E2C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C857FB-4361-4D42-A9A4-3EE56021D959}"/>
              </a:ext>
            </a:extLst>
          </p:cNvPr>
          <p:cNvSpPr txBox="1"/>
          <p:nvPr/>
        </p:nvSpPr>
        <p:spPr>
          <a:xfrm>
            <a:off x="7871861" y="5256666"/>
            <a:ext cx="9387439" cy="279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O VOXe Virtual PBX é um PABX Virtual (na nuvem), que oferece o que há de mais atual no mercado, </a:t>
            </a:r>
            <a:r>
              <a:rPr lang="x-none" sz="3000" dirty="0">
                <a:solidFill>
                  <a:schemeClr val="bg1"/>
                </a:solidFill>
                <a:highlight>
                  <a:srgbClr val="AB296B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personalizado e instalado em sua empresa de acordo com o perfil e necessidades do seu negócio. </a:t>
            </a:r>
          </a:p>
        </p:txBody>
      </p:sp>
    </p:spTree>
    <p:extLst>
      <p:ext uri="{BB962C8B-B14F-4D97-AF65-F5344CB8AC3E}">
        <p14:creationId xmlns:p14="http://schemas.microsoft.com/office/powerpoint/2010/main" val="2671092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376" y="-88688"/>
            <a:ext cx="9282376" cy="10453400"/>
            <a:chOff x="0" y="0"/>
            <a:chExt cx="3139964" cy="3536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9964" cy="3536088"/>
            </a:xfrm>
            <a:custGeom>
              <a:avLst/>
              <a:gdLst/>
              <a:ahLst/>
              <a:cxnLst/>
              <a:rect l="l" t="t" r="r" b="b"/>
              <a:pathLst>
                <a:path w="3139964" h="3536088">
                  <a:moveTo>
                    <a:pt x="0" y="0"/>
                  </a:moveTo>
                  <a:lnTo>
                    <a:pt x="3139964" y="0"/>
                  </a:lnTo>
                  <a:lnTo>
                    <a:pt x="3139964" y="3536088"/>
                  </a:lnTo>
                  <a:lnTo>
                    <a:pt x="0" y="3536088"/>
                  </a:lnTo>
                  <a:close/>
                </a:path>
              </a:pathLst>
            </a:custGeom>
            <a:solidFill>
              <a:srgbClr val="2A3686"/>
            </a:solidFill>
          </p:spPr>
          <p:txBody>
            <a:bodyPr/>
            <a:lstStyle/>
            <a:p>
              <a:endParaRPr lang="x-none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818493" y="994193"/>
            <a:ext cx="7440807" cy="51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24"/>
              </a:lnSpc>
            </a:pPr>
            <a:r>
              <a:rPr lang="en-US" sz="3499" b="1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VOXE VIRTUAL PBX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5400" y="2937735"/>
            <a:ext cx="5900881" cy="51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0"/>
              </a:lnSpc>
            </a:pPr>
            <a:r>
              <a:rPr lang="en-US" sz="3500" b="1" spc="185" dirty="0">
                <a:solidFill>
                  <a:srgbClr val="F2F0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FUNCIONA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5400" y="3727464"/>
            <a:ext cx="6757344" cy="1928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Através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um link de internet (</a:t>
            </a:r>
            <a:r>
              <a:rPr lang="en-US" sz="3000" spc="30" dirty="0" smtClean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3g/4g/5g </a:t>
            </a:r>
            <a:r>
              <a:rPr lang="en-US" sz="3000" spc="30" dirty="0" err="1" smtClean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</a:t>
            </a:r>
            <a:r>
              <a:rPr lang="en-US" sz="3000" spc="30" dirty="0" smtClean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00" spc="30" dirty="0" err="1" smtClean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WiFi</a:t>
            </a:r>
            <a:r>
              <a:rPr lang="en-US" sz="3000" spc="30" dirty="0" smtClean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cliente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acessa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PABX Virtual com alto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desempenho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flexibilidade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para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atender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demandas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futuras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diretamente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pelo</a:t>
            </a:r>
            <a:r>
              <a:rPr lang="en-US" sz="3000" spc="30" dirty="0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00" spc="30" dirty="0" err="1">
                <a:solidFill>
                  <a:srgbClr val="F2F0F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ceular</a:t>
            </a:r>
            <a:endParaRPr lang="en-US" sz="3000" spc="30" dirty="0">
              <a:solidFill>
                <a:srgbClr val="F2F0F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77111" y="2937735"/>
            <a:ext cx="7282189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35"/>
              </a:lnSpc>
            </a:pPr>
            <a:r>
              <a:rPr lang="en-US" sz="3000" b="1" spc="35" dirty="0">
                <a:solidFill>
                  <a:srgbClr val="AB29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SOLUÇÃO OFERECE TODAS AS FUNCIONALIDADES DE UM EQUIPAMENTO DE GRANDE PORTE, SEM OS PROBLEMAS OPERACIONAIS DECORRENTES DA GESTÃO DE EQUIPAMENTOS DE ALTA COMPLEXIDADE, DISPENSANDO A NECESSIDADE DE IMOBILIZAÇÃO DE ATIVOS.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>
            <a:off x="-693393" y="693393"/>
            <a:ext cx="3280286" cy="1893500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AB296B"/>
          </a:solidFill>
        </p:spPr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xmlns="" id="{AFB429A6-16F2-144A-8F30-D1322DF149D0}"/>
              </a:ext>
            </a:extLst>
          </p:cNvPr>
          <p:cNvSpPr txBox="1"/>
          <p:nvPr/>
        </p:nvSpPr>
        <p:spPr>
          <a:xfrm>
            <a:off x="1893499" y="835532"/>
            <a:ext cx="1447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PABX Virtual da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VOXe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fornecerá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todos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um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enorme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ganho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imagem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produtividade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controle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para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usuários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PBX </a:t>
            </a:r>
            <a:r>
              <a:rPr lang="en-US" sz="40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Safra</a:t>
            </a:r>
            <a:r>
              <a:rPr lang="en-US" sz="40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Pay.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4777A6A-3654-FA4C-8D3A-1D53F7D937D3}"/>
              </a:ext>
            </a:extLst>
          </p:cNvPr>
          <p:cNvCxnSpPr>
            <a:cxnSpLocks/>
          </p:cNvCxnSpPr>
          <p:nvPr/>
        </p:nvCxnSpPr>
        <p:spPr>
          <a:xfrm>
            <a:off x="-304800" y="3280284"/>
            <a:ext cx="16873452" cy="0"/>
          </a:xfrm>
          <a:prstGeom prst="line">
            <a:avLst/>
          </a:prstGeom>
          <a:ln w="76200">
            <a:solidFill>
              <a:srgbClr val="AB2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3F67E26-1A4A-F347-88ED-5A3CCC121699}"/>
              </a:ext>
            </a:extLst>
          </p:cNvPr>
          <p:cNvSpPr/>
          <p:nvPr/>
        </p:nvSpPr>
        <p:spPr>
          <a:xfrm>
            <a:off x="4115306" y="3038050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7E0BC83-779D-CC45-8764-3654A16494F2}"/>
              </a:ext>
            </a:extLst>
          </p:cNvPr>
          <p:cNvSpPr/>
          <p:nvPr/>
        </p:nvSpPr>
        <p:spPr>
          <a:xfrm>
            <a:off x="7452648" y="3038050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7893A9E-3514-EF42-BE7D-D14FF3C5AFDB}"/>
              </a:ext>
            </a:extLst>
          </p:cNvPr>
          <p:cNvSpPr/>
          <p:nvPr/>
        </p:nvSpPr>
        <p:spPr>
          <a:xfrm>
            <a:off x="14127332" y="3009900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79EA997-87DC-3042-8DC5-83E4FA473B92}"/>
              </a:ext>
            </a:extLst>
          </p:cNvPr>
          <p:cNvSpPr/>
          <p:nvPr/>
        </p:nvSpPr>
        <p:spPr>
          <a:xfrm>
            <a:off x="10789990" y="3039393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D45811-4CC2-544A-87A5-BC41B70F0E96}"/>
              </a:ext>
            </a:extLst>
          </p:cNvPr>
          <p:cNvSpPr txBox="1"/>
          <p:nvPr/>
        </p:nvSpPr>
        <p:spPr>
          <a:xfrm>
            <a:off x="2979958" y="3731893"/>
            <a:ext cx="2788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Operadora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mais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15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anos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experiência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com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Licença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Anatel</a:t>
            </a:r>
            <a:endParaRPr lang="x-none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EA6E1FD-7B8D-4145-8BDA-DC273A21DE68}"/>
              </a:ext>
            </a:extLst>
          </p:cNvPr>
          <p:cNvSpPr txBox="1"/>
          <p:nvPr/>
        </p:nvSpPr>
        <p:spPr>
          <a:xfrm>
            <a:off x="6317300" y="3796807"/>
            <a:ext cx="278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Fácil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instalação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customização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04C7156-A9D6-084D-8478-82E87A0B947C}"/>
              </a:ext>
            </a:extLst>
          </p:cNvPr>
          <p:cNvSpPr txBox="1"/>
          <p:nvPr/>
        </p:nvSpPr>
        <p:spPr>
          <a:xfrm>
            <a:off x="9654642" y="3800232"/>
            <a:ext cx="278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Opção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portabilidade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número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atual</a:t>
            </a:r>
            <a:endParaRPr lang="en-US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2932847-B6A2-CE44-BB50-041C3B880A39}"/>
              </a:ext>
            </a:extLst>
          </p:cNvPr>
          <p:cNvSpPr txBox="1"/>
          <p:nvPr/>
        </p:nvSpPr>
        <p:spPr>
          <a:xfrm>
            <a:off x="12991984" y="3731893"/>
            <a:ext cx="2788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Dezenas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funcionalidade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desde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transferências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URA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até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conferência</a:t>
            </a:r>
            <a:endParaRPr lang="en-US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85FAE3A-BAA8-ED44-A87D-2E8C70998C30}"/>
              </a:ext>
            </a:extLst>
          </p:cNvPr>
          <p:cNvCxnSpPr>
            <a:cxnSpLocks/>
          </p:cNvCxnSpPr>
          <p:nvPr/>
        </p:nvCxnSpPr>
        <p:spPr>
          <a:xfrm>
            <a:off x="2090652" y="5454812"/>
            <a:ext cx="14478000" cy="0"/>
          </a:xfrm>
          <a:prstGeom prst="line">
            <a:avLst/>
          </a:prstGeom>
          <a:ln w="76200">
            <a:solidFill>
              <a:srgbClr val="AB2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EE94AC1-CB8B-0548-A0ED-8D1541AFA000}"/>
              </a:ext>
            </a:extLst>
          </p:cNvPr>
          <p:cNvSpPr/>
          <p:nvPr/>
        </p:nvSpPr>
        <p:spPr>
          <a:xfrm>
            <a:off x="4115306" y="5212578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BCC3387-191B-4342-BCE5-9584CBCAADC8}"/>
              </a:ext>
            </a:extLst>
          </p:cNvPr>
          <p:cNvSpPr/>
          <p:nvPr/>
        </p:nvSpPr>
        <p:spPr>
          <a:xfrm>
            <a:off x="7452648" y="5212578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301BF213-6709-9344-B431-B4D70B3B69FC}"/>
              </a:ext>
            </a:extLst>
          </p:cNvPr>
          <p:cNvSpPr/>
          <p:nvPr/>
        </p:nvSpPr>
        <p:spPr>
          <a:xfrm>
            <a:off x="14127332" y="5184428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905029BB-E77A-7042-A477-35A2C14CB11C}"/>
              </a:ext>
            </a:extLst>
          </p:cNvPr>
          <p:cNvSpPr/>
          <p:nvPr/>
        </p:nvSpPr>
        <p:spPr>
          <a:xfrm>
            <a:off x="10789990" y="5213921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DA83002-474B-DC48-8DBC-6CD4D77D9D5E}"/>
              </a:ext>
            </a:extLst>
          </p:cNvPr>
          <p:cNvSpPr txBox="1"/>
          <p:nvPr/>
        </p:nvSpPr>
        <p:spPr>
          <a:xfrm>
            <a:off x="2979958" y="5906421"/>
            <a:ext cx="278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Super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eficiente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controle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gastos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online;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32B4336-15DF-B549-A6A1-422F1EF20E71}"/>
              </a:ext>
            </a:extLst>
          </p:cNvPr>
          <p:cNvSpPr txBox="1"/>
          <p:nvPr/>
        </p:nvSpPr>
        <p:spPr>
          <a:xfrm>
            <a:off x="6317300" y="5971335"/>
            <a:ext cx="278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Facilidade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rapidez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acréscimo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ramais</a:t>
            </a:r>
            <a:endParaRPr lang="en-US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49CFA77-78C8-F64E-B0BD-68F3CC3C32F5}"/>
              </a:ext>
            </a:extLst>
          </p:cNvPr>
          <p:cNvSpPr txBox="1"/>
          <p:nvPr/>
        </p:nvSpPr>
        <p:spPr>
          <a:xfrm>
            <a:off x="9654642" y="5974760"/>
            <a:ext cx="27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Alta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disponibilidade</a:t>
            </a:r>
            <a:endParaRPr lang="en-US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93A5AAD-E789-084E-9A2B-AE6F9E3AA51F}"/>
              </a:ext>
            </a:extLst>
          </p:cNvPr>
          <p:cNvSpPr txBox="1"/>
          <p:nvPr/>
        </p:nvSpPr>
        <p:spPr>
          <a:xfrm>
            <a:off x="12991984" y="5906421"/>
            <a:ext cx="2788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Mobilidade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mundial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uso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via app no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celular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SoftPhone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noteBook</a:t>
            </a:r>
            <a:endParaRPr lang="en-US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0636B65F-726E-6A4C-A8A8-0A9C52FB39B8}"/>
              </a:ext>
            </a:extLst>
          </p:cNvPr>
          <p:cNvCxnSpPr>
            <a:cxnSpLocks/>
          </p:cNvCxnSpPr>
          <p:nvPr/>
        </p:nvCxnSpPr>
        <p:spPr>
          <a:xfrm>
            <a:off x="2090652" y="7625856"/>
            <a:ext cx="16730748" cy="0"/>
          </a:xfrm>
          <a:prstGeom prst="line">
            <a:avLst/>
          </a:prstGeom>
          <a:ln w="76200">
            <a:solidFill>
              <a:srgbClr val="AB2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2CE7327D-42D8-0A42-8FB6-70EB470AF318}"/>
              </a:ext>
            </a:extLst>
          </p:cNvPr>
          <p:cNvSpPr/>
          <p:nvPr/>
        </p:nvSpPr>
        <p:spPr>
          <a:xfrm>
            <a:off x="4115306" y="7325108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50417488-2C13-5149-B919-DEDE5849AAE7}"/>
              </a:ext>
            </a:extLst>
          </p:cNvPr>
          <p:cNvSpPr/>
          <p:nvPr/>
        </p:nvSpPr>
        <p:spPr>
          <a:xfrm>
            <a:off x="7452648" y="7325108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B53D2813-09D0-494D-93C4-7F40ECFC1B50}"/>
              </a:ext>
            </a:extLst>
          </p:cNvPr>
          <p:cNvSpPr/>
          <p:nvPr/>
        </p:nvSpPr>
        <p:spPr>
          <a:xfrm>
            <a:off x="14127332" y="7325108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AF4B2708-F922-6341-A4A8-89805CA4CD06}"/>
              </a:ext>
            </a:extLst>
          </p:cNvPr>
          <p:cNvSpPr/>
          <p:nvPr/>
        </p:nvSpPr>
        <p:spPr>
          <a:xfrm>
            <a:off x="10789990" y="7330880"/>
            <a:ext cx="517866" cy="517866"/>
          </a:xfrm>
          <a:prstGeom prst="ellipse">
            <a:avLst/>
          </a:prstGeom>
          <a:solidFill>
            <a:srgbClr val="2A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5126CCC-4DAD-334D-BB7F-72027C5CA288}"/>
              </a:ext>
            </a:extLst>
          </p:cNvPr>
          <p:cNvSpPr txBox="1"/>
          <p:nvPr/>
        </p:nvSpPr>
        <p:spPr>
          <a:xfrm>
            <a:off x="2979958" y="8083887"/>
            <a:ext cx="2788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Possibilidade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agregar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números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outras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cidades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811A532-7CA0-8F41-B659-ABC7E2C93DD9}"/>
              </a:ext>
            </a:extLst>
          </p:cNvPr>
          <p:cNvSpPr txBox="1"/>
          <p:nvPr/>
        </p:nvSpPr>
        <p:spPr>
          <a:xfrm>
            <a:off x="6302924" y="8083887"/>
            <a:ext cx="27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Qualidade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premium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06F4E79-7C2B-A14F-AD51-A1181E69D446}"/>
              </a:ext>
            </a:extLst>
          </p:cNvPr>
          <p:cNvSpPr txBox="1"/>
          <p:nvPr/>
        </p:nvSpPr>
        <p:spPr>
          <a:xfrm>
            <a:off x="9625890" y="8089953"/>
            <a:ext cx="27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Atendimento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diferenciado</a:t>
            </a:r>
            <a:endParaRPr lang="en-US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A7D423D-BD82-C345-BAFA-2F8656B1C253}"/>
              </a:ext>
            </a:extLst>
          </p:cNvPr>
          <p:cNvSpPr txBox="1"/>
          <p:nvPr/>
        </p:nvSpPr>
        <p:spPr>
          <a:xfrm>
            <a:off x="12991984" y="8122667"/>
            <a:ext cx="278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Baixo</a:t>
            </a:r>
            <a:r>
              <a:rPr lang="en-US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</a:t>
            </a:r>
            <a:endParaRPr lang="en-US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xmlns="" id="{5296D9E8-0553-6943-BD37-6609F5ED701F}"/>
              </a:ext>
            </a:extLst>
          </p:cNvPr>
          <p:cNvCxnSpPr>
            <a:cxnSpLocks/>
          </p:cNvCxnSpPr>
          <p:nvPr/>
        </p:nvCxnSpPr>
        <p:spPr>
          <a:xfrm flipV="1">
            <a:off x="16535400" y="3280284"/>
            <a:ext cx="9650" cy="2174458"/>
          </a:xfrm>
          <a:prstGeom prst="curvedConnector3">
            <a:avLst>
              <a:gd name="adj1" fmla="val 9804850"/>
            </a:avLst>
          </a:prstGeom>
          <a:ln w="76200">
            <a:solidFill>
              <a:srgbClr val="AB2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xmlns="" id="{CBAA3389-9EBC-DD47-8282-9FC529B64C2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23950" y="5454882"/>
            <a:ext cx="9650" cy="2174458"/>
          </a:xfrm>
          <a:prstGeom prst="curvedConnector3">
            <a:avLst>
              <a:gd name="adj1" fmla="val 9804850"/>
            </a:avLst>
          </a:prstGeom>
          <a:ln w="76200">
            <a:solidFill>
              <a:srgbClr val="AB2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3">
            <a:extLst>
              <a:ext uri="{FF2B5EF4-FFF2-40B4-BE49-F238E27FC236}">
                <a16:creationId xmlns:a16="http://schemas.microsoft.com/office/drawing/2014/main" xmlns="" id="{1B08D76F-279D-1640-B941-13A37D453D8C}"/>
              </a:ext>
            </a:extLst>
          </p:cNvPr>
          <p:cNvSpPr/>
          <p:nvPr/>
        </p:nvSpPr>
        <p:spPr>
          <a:xfrm rot="16200000">
            <a:off x="15994985" y="8025371"/>
            <a:ext cx="2692530" cy="1893500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AB296B"/>
          </a:solidFill>
        </p:spPr>
      </p:sp>
    </p:spTree>
    <p:extLst>
      <p:ext uri="{BB962C8B-B14F-4D97-AF65-F5344CB8AC3E}">
        <p14:creationId xmlns:p14="http://schemas.microsoft.com/office/powerpoint/2010/main" val="3739720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/>
      <p:bldP spid="35" grpId="0"/>
      <p:bldP spid="36" grpId="0"/>
      <p:bldP spid="37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542219"/>
          </a:xfrm>
          <a:prstGeom prst="rect">
            <a:avLst/>
          </a:prstGeom>
          <a:solidFill>
            <a:srgbClr val="AB296B"/>
          </a:solidFill>
        </p:spPr>
      </p:sp>
      <p:sp>
        <p:nvSpPr>
          <p:cNvPr id="5" name="Freeform 5"/>
          <p:cNvSpPr/>
          <p:nvPr/>
        </p:nvSpPr>
        <p:spPr>
          <a:xfrm>
            <a:off x="1" y="0"/>
            <a:ext cx="1219200" cy="2542219"/>
          </a:xfrm>
          <a:custGeom>
            <a:avLst/>
            <a:gdLst/>
            <a:ahLst/>
            <a:cxnLst/>
            <a:rect l="l" t="t" r="r" b="b"/>
            <a:pathLst>
              <a:path w="6350000" h="633984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close/>
              </a:path>
            </a:pathLst>
          </a:custGeom>
          <a:solidFill>
            <a:srgbClr val="2A3786"/>
          </a:solidFill>
        </p:spPr>
        <p:txBody>
          <a:bodyPr/>
          <a:lstStyle/>
          <a:p>
            <a:endParaRPr lang="x-none" dirty="0"/>
          </a:p>
        </p:txBody>
      </p:sp>
      <p:sp>
        <p:nvSpPr>
          <p:cNvPr id="8" name="TextBox 8"/>
          <p:cNvSpPr txBox="1"/>
          <p:nvPr/>
        </p:nvSpPr>
        <p:spPr>
          <a:xfrm>
            <a:off x="7162800" y="271582"/>
            <a:ext cx="100203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6000" b="1" spc="195" dirty="0">
                <a:solidFill>
                  <a:srgbClr val="F2F0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VANTAGENS DO VOXE VIRTUAL PBX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8E54FB2-8196-B54C-81E3-C4EEC312234D}"/>
              </a:ext>
            </a:extLst>
          </p:cNvPr>
          <p:cNvSpPr txBox="1"/>
          <p:nvPr/>
        </p:nvSpPr>
        <p:spPr>
          <a:xfrm>
            <a:off x="2254102" y="104199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9"/>
          <p:cNvSpPr txBox="1"/>
          <p:nvPr/>
        </p:nvSpPr>
        <p:spPr>
          <a:xfrm>
            <a:off x="2997613" y="7897255"/>
            <a:ext cx="50423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spc="125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FOCO EXCLUSIVO NO SEU NEGÓCIO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xmlns="" id="{986DEAD0-09BF-4948-A0AD-764381FF7883}"/>
              </a:ext>
            </a:extLst>
          </p:cNvPr>
          <p:cNvSpPr txBox="1"/>
          <p:nvPr/>
        </p:nvSpPr>
        <p:spPr>
          <a:xfrm>
            <a:off x="2997613" y="8604149"/>
            <a:ext cx="504232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Você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foca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seu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negócio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nós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nas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suas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telecomunicações</a:t>
            </a:r>
            <a:endParaRPr lang="en-US" spc="25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xmlns="" id="{6FCE9DB3-8052-354B-AF96-6A0228365235}"/>
              </a:ext>
            </a:extLst>
          </p:cNvPr>
          <p:cNvSpPr txBox="1"/>
          <p:nvPr/>
        </p:nvSpPr>
        <p:spPr>
          <a:xfrm>
            <a:off x="11028474" y="3521944"/>
            <a:ext cx="503760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spc="125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BAIXO INVESTIMENTO INICIAL</a:t>
            </a: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xmlns="" id="{A9C35EDC-6DEA-7248-924F-59DE2DE63016}"/>
              </a:ext>
            </a:extLst>
          </p:cNvPr>
          <p:cNvSpPr txBox="1"/>
          <p:nvPr/>
        </p:nvSpPr>
        <p:spPr>
          <a:xfrm>
            <a:off x="11028474" y="3899077"/>
            <a:ext cx="5034714" cy="87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necessidade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grandes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investimentos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aparelhos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trabalhamos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comodato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o que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há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melhor</a:t>
            </a:r>
            <a:r>
              <a:rPr lang="en-US" sz="1900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 mercado; softphone </a:t>
            </a:r>
            <a:r>
              <a:rPr lang="en-US" sz="1900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gratuito</a:t>
            </a:r>
            <a:endParaRPr lang="en-US" sz="1900" spc="25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xmlns="" id="{AAEFE3DE-0E00-004F-B954-1A971DE2FD53}"/>
              </a:ext>
            </a:extLst>
          </p:cNvPr>
          <p:cNvSpPr txBox="1"/>
          <p:nvPr/>
        </p:nvSpPr>
        <p:spPr>
          <a:xfrm>
            <a:off x="11028474" y="5613202"/>
            <a:ext cx="503471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spc="125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MOBILIDADE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xmlns="" id="{10359276-B218-744D-996A-0B4EEEFA3D01}"/>
              </a:ext>
            </a:extLst>
          </p:cNvPr>
          <p:cNvSpPr txBox="1"/>
          <p:nvPr/>
        </p:nvSpPr>
        <p:spPr>
          <a:xfrm>
            <a:off x="11051665" y="5984306"/>
            <a:ext cx="501152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Trabalhe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de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qualquer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lugar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mundo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como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estivesse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spc="25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mesa do </a:t>
            </a:r>
            <a:r>
              <a:rPr lang="en-US" spc="25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seu</a:t>
            </a:r>
            <a:r>
              <a:rPr lang="en-US" spc="25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escritório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xmlns="" id="{2074E0C1-6F74-EF4E-B194-9C01DC1D4D78}"/>
              </a:ext>
            </a:extLst>
          </p:cNvPr>
          <p:cNvSpPr txBox="1"/>
          <p:nvPr/>
        </p:nvSpPr>
        <p:spPr>
          <a:xfrm>
            <a:off x="11051665" y="8244890"/>
            <a:ext cx="504232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Adicione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quantas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linhas</a:t>
            </a:r>
            <a:r>
              <a:rPr lang="en-US" spc="25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pc="25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números</a:t>
            </a:r>
            <a:r>
              <a:rPr lang="en-US" spc="25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</a:t>
            </a:r>
            <a:r>
              <a:rPr lang="en-US" spc="25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ramais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forem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necessários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para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atender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demanda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sua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empresa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xmlns="" id="{21574893-09FC-7A42-92E7-9999A3EBEF7D}"/>
              </a:ext>
            </a:extLst>
          </p:cNvPr>
          <p:cNvSpPr txBox="1"/>
          <p:nvPr/>
        </p:nvSpPr>
        <p:spPr>
          <a:xfrm>
            <a:off x="11051666" y="7872950"/>
            <a:ext cx="501152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spc="125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FLEXIBILIDADE</a:t>
            </a:r>
          </a:p>
        </p:txBody>
      </p:sp>
      <p:sp>
        <p:nvSpPr>
          <p:cNvPr id="41" name="TextBox 2">
            <a:extLst>
              <a:ext uri="{FF2B5EF4-FFF2-40B4-BE49-F238E27FC236}">
                <a16:creationId xmlns:a16="http://schemas.microsoft.com/office/drawing/2014/main" xmlns="" id="{57E272EA-2713-4545-874D-F9DB864151E1}"/>
              </a:ext>
            </a:extLst>
          </p:cNvPr>
          <p:cNvSpPr txBox="1"/>
          <p:nvPr/>
        </p:nvSpPr>
        <p:spPr>
          <a:xfrm>
            <a:off x="3005224" y="5330480"/>
            <a:ext cx="503471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spc="30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PABX VIRTUAL CONECTADO EM DIVERSOS DISPOSITIVOS SIMULTANEAMENTO, EM QUALQUER LUGAR*</a:t>
            </a: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xmlns="" id="{8D41DFC7-0A9F-6E46-BB8F-8DB01ED54BD4}"/>
              </a:ext>
            </a:extLst>
          </p:cNvPr>
          <p:cNvSpPr txBox="1"/>
          <p:nvPr/>
        </p:nvSpPr>
        <p:spPr>
          <a:xfrm>
            <a:off x="3059173" y="3519475"/>
            <a:ext cx="503760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spc="30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CHAMADAS ILIMITADAS ENTRE APP + MATRIZ + FILIAIS </a:t>
            </a: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xmlns="" id="{8EC77F34-3E1C-A34E-A3A9-0C2B0376A42E}"/>
              </a:ext>
            </a:extLst>
          </p:cNvPr>
          <p:cNvSpPr txBox="1"/>
          <p:nvPr/>
        </p:nvSpPr>
        <p:spPr>
          <a:xfrm>
            <a:off x="3057663" y="4221812"/>
            <a:ext cx="5034713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zero / Sem custos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adicionais</a:t>
            </a:r>
            <a:endParaRPr lang="en-US" spc="25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xmlns="" id="{880066C7-B647-DA45-9B01-BB8801082F5F}"/>
              </a:ext>
            </a:extLst>
          </p:cNvPr>
          <p:cNvSpPr txBox="1"/>
          <p:nvPr/>
        </p:nvSpPr>
        <p:spPr>
          <a:xfrm>
            <a:off x="3005224" y="6645336"/>
            <a:ext cx="503760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Ramal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seu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smartphone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conferência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até</a:t>
            </a:r>
            <a:r>
              <a:rPr lang="en-US" spc="25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 </a:t>
            </a:r>
            <a:r>
              <a:rPr lang="en-US" spc="25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participantes</a:t>
            </a:r>
            <a:endParaRPr lang="en-US" spc="25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xmlns="" id="{47CD6A8F-A6EE-5D40-959B-473C9D7AE9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6875" r="5938" b="5938"/>
          <a:stretch/>
        </p:blipFill>
        <p:spPr>
          <a:xfrm>
            <a:off x="1824549" y="3314700"/>
            <a:ext cx="1080109" cy="10801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1EEAEDC-9336-9A41-8BC2-185FD871FF95}"/>
              </a:ext>
            </a:extLst>
          </p:cNvPr>
          <p:cNvGrpSpPr/>
          <p:nvPr/>
        </p:nvGrpSpPr>
        <p:grpSpPr>
          <a:xfrm>
            <a:off x="1824658" y="5444306"/>
            <a:ext cx="1080000" cy="1080000"/>
            <a:chOff x="1824658" y="5444306"/>
            <a:chExt cx="1080000" cy="108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8AC1B547-BC21-1347-AF5E-5D50CB56BA3D}"/>
                </a:ext>
              </a:extLst>
            </p:cNvPr>
            <p:cNvSpPr/>
            <p:nvPr/>
          </p:nvSpPr>
          <p:spPr>
            <a:xfrm>
              <a:off x="1824658" y="5444306"/>
              <a:ext cx="1080000" cy="1080000"/>
            </a:xfrm>
            <a:prstGeom prst="ellipse">
              <a:avLst/>
            </a:prstGeom>
            <a:solidFill>
              <a:srgbClr val="1E2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xmlns="" id="{7F772B20-B44A-804B-BFC0-9929E855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9" y="5613202"/>
              <a:ext cx="742208" cy="742208"/>
            </a:xfrm>
            <a:prstGeom prst="rect">
              <a:avLst/>
            </a:prstGeom>
          </p:spPr>
        </p:pic>
      </p:grpSp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xmlns="" id="{886709DF-3703-1C47-815C-3FCA1B280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54" y="7725570"/>
            <a:ext cx="1080000" cy="108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2074F0F-6E83-ED42-8A0F-CE33F34D1658}"/>
              </a:ext>
            </a:extLst>
          </p:cNvPr>
          <p:cNvGrpSpPr/>
          <p:nvPr/>
        </p:nvGrpSpPr>
        <p:grpSpPr>
          <a:xfrm>
            <a:off x="9865674" y="3314755"/>
            <a:ext cx="1080000" cy="1080000"/>
            <a:chOff x="9865674" y="3314755"/>
            <a:chExt cx="1080000" cy="108000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475DE37C-62A1-D840-873D-C4E2E90F47BD}"/>
                </a:ext>
              </a:extLst>
            </p:cNvPr>
            <p:cNvSpPr/>
            <p:nvPr/>
          </p:nvSpPr>
          <p:spPr>
            <a:xfrm>
              <a:off x="9865674" y="3314755"/>
              <a:ext cx="1080000" cy="108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72" name="Picture 71" descr="Icon&#10;&#10;Description automatically generated">
              <a:extLst>
                <a:ext uri="{FF2B5EF4-FFF2-40B4-BE49-F238E27FC236}">
                  <a16:creationId xmlns:a16="http://schemas.microsoft.com/office/drawing/2014/main" xmlns="" id="{074CD4F7-BCED-B446-9C51-1BC373323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8474" y="3397555"/>
              <a:ext cx="914400" cy="914400"/>
            </a:xfrm>
            <a:prstGeom prst="rect">
              <a:avLst/>
            </a:prstGeom>
          </p:spPr>
        </p:pic>
      </p:grpSp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xmlns="" id="{E70EACEC-F979-104D-9B35-2AFDBC1315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74" y="5444306"/>
            <a:ext cx="1080000" cy="108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EFA332E-31DB-3F4E-8449-A823F93D28BC}"/>
              </a:ext>
            </a:extLst>
          </p:cNvPr>
          <p:cNvGrpSpPr/>
          <p:nvPr/>
        </p:nvGrpSpPr>
        <p:grpSpPr>
          <a:xfrm>
            <a:off x="9758173" y="7726670"/>
            <a:ext cx="1080000" cy="1080000"/>
            <a:chOff x="9758173" y="7726670"/>
            <a:chExt cx="1080000" cy="1080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B9B04889-CD6A-8D4F-A3E6-BADA82B45F45}"/>
                </a:ext>
              </a:extLst>
            </p:cNvPr>
            <p:cNvSpPr/>
            <p:nvPr/>
          </p:nvSpPr>
          <p:spPr>
            <a:xfrm>
              <a:off x="9758173" y="7726670"/>
              <a:ext cx="1080000" cy="108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xmlns="" id="{6502716B-0D8D-5645-AFFC-45A80B048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2521" y="7872950"/>
              <a:ext cx="771303" cy="78743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D2B5355-59E0-9D49-8688-4DC2D7364D11}"/>
              </a:ext>
            </a:extLst>
          </p:cNvPr>
          <p:cNvSpPr/>
          <p:nvPr/>
        </p:nvSpPr>
        <p:spPr>
          <a:xfrm>
            <a:off x="3005224" y="7227729"/>
            <a:ext cx="5268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r>
              <a:rPr lang="en-US" sz="1600" i="1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Desde</a:t>
            </a:r>
            <a:r>
              <a:rPr lang="en-US" sz="1600" i="1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conectado</a:t>
            </a:r>
            <a:r>
              <a:rPr lang="en-US" sz="1600" i="1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US" sz="1600" i="1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internet, via 3g, 4g </a:t>
            </a:r>
            <a:r>
              <a:rPr lang="en-US" sz="1600" i="1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</a:t>
            </a:r>
            <a:r>
              <a:rPr lang="en-US" sz="1600" i="1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i="1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Wifi</a:t>
            </a:r>
            <a:r>
              <a:rPr lang="en-US" sz="1600" i="1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1600" i="1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qualidade</a:t>
            </a:r>
            <a:r>
              <a:rPr lang="en-US" sz="1600" i="1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1600" i="1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1" grpId="0"/>
      <p:bldP spid="32" grpId="0"/>
      <p:bldP spid="34" grpId="0"/>
      <p:bldP spid="35" grpId="0"/>
      <p:bldP spid="37" grpId="0"/>
      <p:bldP spid="38" grpId="0"/>
      <p:bldP spid="41" grpId="0"/>
      <p:bldP spid="39" grpId="0"/>
      <p:bldP spid="47" grpId="0"/>
      <p:bldP spid="4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4106"/>
            <a:ext cx="18288000" cy="10409321"/>
            <a:chOff x="0" y="0"/>
            <a:chExt cx="4253089" cy="16303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3089" cy="1630351"/>
            </a:xfrm>
            <a:custGeom>
              <a:avLst/>
              <a:gdLst/>
              <a:ahLst/>
              <a:cxnLst/>
              <a:rect l="l" t="t" r="r" b="b"/>
              <a:pathLst>
                <a:path w="4253089" h="1630351">
                  <a:moveTo>
                    <a:pt x="0" y="0"/>
                  </a:moveTo>
                  <a:lnTo>
                    <a:pt x="4253089" y="0"/>
                  </a:lnTo>
                  <a:lnTo>
                    <a:pt x="4253089" y="1630351"/>
                  </a:lnTo>
                  <a:lnTo>
                    <a:pt x="0" y="1630351"/>
                  </a:lnTo>
                  <a:close/>
                </a:path>
              </a:pathLst>
            </a:custGeom>
            <a:solidFill>
              <a:srgbClr val="F2F0F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199263" y="377008"/>
            <a:ext cx="98942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b="1" spc="300" dirty="0">
                <a:solidFill>
                  <a:srgbClr val="1E2C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OUTROS BENEFÍCIOS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7146" y="2171701"/>
            <a:ext cx="36000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DDR</a:t>
            </a:r>
            <a:r>
              <a:rPr lang="en-US" sz="25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Discagem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Direta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por Ramal -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Numero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fixo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para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receber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4854" y="6861829"/>
            <a:ext cx="36000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Desvio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encaminhamento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ligações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para outro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número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terminal)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79301" y="5266176"/>
            <a:ext cx="360000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IVR</a:t>
            </a:r>
            <a:r>
              <a:rPr lang="en-US" sz="25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(URA,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mensagem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resposta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audível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programável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multinível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0218" y="3736715"/>
            <a:ext cx="36000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Correio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Voz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caixa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postal) no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mesa com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mensagem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por e-mail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79301" y="2171701"/>
            <a:ext cx="3600000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Black List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evita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pessoas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indesejadas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89365" y="6518669"/>
            <a:ext cx="36000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Não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perturbe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evita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receber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por um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determinado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período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7145" y="5300091"/>
            <a:ext cx="36000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Transferência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chamadas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(entre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ramais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qualquer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ponto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sem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custo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adicional</a:t>
            </a:r>
            <a:endParaRPr lang="en-US" sz="2000" spc="2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79301" y="3450956"/>
            <a:ext cx="360000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Toque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direcionamento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para um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especifico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ex.: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comercial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96787" y="2171700"/>
            <a:ext cx="36000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Conferência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intra-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todos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terminais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empresa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simultaneamente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com </a:t>
            </a:r>
            <a:r>
              <a:rPr lang="en-US" sz="2000" spc="20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senha</a:t>
            </a:r>
            <a:r>
              <a:rPr lang="en-US" sz="2000" spc="2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A3374D21-B364-4A47-A49E-A15CF345045F}"/>
              </a:ext>
            </a:extLst>
          </p:cNvPr>
          <p:cNvSpPr txBox="1"/>
          <p:nvPr/>
        </p:nvSpPr>
        <p:spPr>
          <a:xfrm>
            <a:off x="9396787" y="3725880"/>
            <a:ext cx="36000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 para Smartphone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com ramal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espelho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aparelho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de mesa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xmlns="" id="{C639885F-ABE9-504B-B7A0-0E3EA278C478}"/>
              </a:ext>
            </a:extLst>
          </p:cNvPr>
          <p:cNvSpPr txBox="1"/>
          <p:nvPr/>
        </p:nvSpPr>
        <p:spPr>
          <a:xfrm>
            <a:off x="9396787" y="5181539"/>
            <a:ext cx="360000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500" b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Chamadas em espera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(áudio programável e personalizado de acordo com solicitação do cliente)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xmlns="" id="{EE682D65-A3E3-584B-AAA9-78117E59FA84}"/>
              </a:ext>
            </a:extLst>
          </p:cNvPr>
          <p:cNvSpPr txBox="1"/>
          <p:nvPr/>
        </p:nvSpPr>
        <p:spPr>
          <a:xfrm>
            <a:off x="9396787" y="6707941"/>
            <a:ext cx="360000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500" b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Histórico de chamadas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(permite visualizar o histórico de todas as chamadas , com data, hora, tempo, origem e destino)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xmlns="" id="{750EEC7F-1726-3C42-A739-794F1402C844}"/>
              </a:ext>
            </a:extLst>
          </p:cNvPr>
          <p:cNvSpPr txBox="1"/>
          <p:nvPr/>
        </p:nvSpPr>
        <p:spPr>
          <a:xfrm>
            <a:off x="13914273" y="2171700"/>
            <a:ext cx="360000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500" b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Chamadas Online </a:t>
            </a:r>
          </a:p>
          <a:p>
            <a:pPr>
              <a:buClr>
                <a:schemeClr val="bg1"/>
              </a:buClr>
            </a:pP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(recurso do histórico de chamadas, permite visualizar uma chamada em tempo real e derrubá-la)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xmlns="" id="{CEA55604-A256-A74C-AC46-7952658D90E5}"/>
              </a:ext>
            </a:extLst>
          </p:cNvPr>
          <p:cNvSpPr txBox="1"/>
          <p:nvPr/>
        </p:nvSpPr>
        <p:spPr>
          <a:xfrm>
            <a:off x="13914273" y="3982072"/>
            <a:ext cx="360000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500" b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Mesa Operadora</a:t>
            </a:r>
          </a:p>
          <a:p>
            <a:pPr>
              <a:buClr>
                <a:schemeClr val="bg1"/>
              </a:buClr>
            </a:pP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(visualização do status dos ramais em tempo real com número de destino e tempo de chamada)</a:t>
            </a:r>
          </a:p>
        </p:txBody>
      </p:sp>
      <p:sp>
        <p:nvSpPr>
          <p:cNvPr id="28" name="TextBox 20">
            <a:extLst>
              <a:ext uri="{FF2B5EF4-FFF2-40B4-BE49-F238E27FC236}">
                <a16:creationId xmlns:a16="http://schemas.microsoft.com/office/drawing/2014/main" xmlns="" id="{F97518DE-068B-8B43-A8A2-37BC9891A912}"/>
              </a:ext>
            </a:extLst>
          </p:cNvPr>
          <p:cNvSpPr txBox="1"/>
          <p:nvPr/>
        </p:nvSpPr>
        <p:spPr>
          <a:xfrm>
            <a:off x="13898373" y="5708026"/>
            <a:ext cx="360000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500" b="1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Busy</a:t>
            </a:r>
            <a:r>
              <a:rPr lang="pt-BR" sz="2500" b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500" b="1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Lamp</a:t>
            </a:r>
            <a:r>
              <a:rPr lang="pt-BR" sz="2500" b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Fiel (BLF)</a:t>
            </a:r>
          </a:p>
          <a:p>
            <a:pPr>
              <a:buClr>
                <a:schemeClr val="bg1"/>
              </a:buClr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(com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esta sinalização é possível saber quando um ramal está livre ou ocupado)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xmlns="" id="{C1D027C3-2269-4548-9868-0FC77D59115B}"/>
              </a:ext>
            </a:extLst>
          </p:cNvPr>
          <p:cNvSpPr txBox="1"/>
          <p:nvPr/>
        </p:nvSpPr>
        <p:spPr>
          <a:xfrm>
            <a:off x="9396787" y="8502836"/>
            <a:ext cx="3600000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Puxar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chamadas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ramais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 ramal pode capturar qualquer chamada que esteja tocando no PABX-IP independente do grupo)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xmlns="" id="{FA93D679-31F8-7542-ADD2-DEF51B2B31EE}"/>
              </a:ext>
            </a:extLst>
          </p:cNvPr>
          <p:cNvSpPr txBox="1"/>
          <p:nvPr/>
        </p:nvSpPr>
        <p:spPr>
          <a:xfrm>
            <a:off x="4878974" y="8088765"/>
            <a:ext cx="360000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Transbordo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fila de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atendimento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uma chamada que não pode ser atendida na fila principal, ganha cinco novas possibilidades de ser atendida)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xmlns="" id="{69855F2F-AC69-9647-891A-5825C20305CD}"/>
              </a:ext>
            </a:extLst>
          </p:cNvPr>
          <p:cNvSpPr txBox="1"/>
          <p:nvPr/>
        </p:nvSpPr>
        <p:spPr>
          <a:xfrm>
            <a:off x="550218" y="8423567"/>
            <a:ext cx="360000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Monitoramento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500" b="1" spc="20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eletrônico</a:t>
            </a:r>
            <a:r>
              <a:rPr lang="en-US" sz="2500" b="1" spc="2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 ramal </a:t>
            </a:r>
            <a:r>
              <a:rPr lang="en-US" sz="2500" spc="2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spc="2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scuta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xmlns="" id="{6158ACD3-475B-BD4F-9B45-B07E695B2053}"/>
              </a:ext>
            </a:extLst>
          </p:cNvPr>
          <p:cNvSpPr txBox="1"/>
          <p:nvPr/>
        </p:nvSpPr>
        <p:spPr>
          <a:xfrm>
            <a:off x="13914273" y="7549120"/>
            <a:ext cx="36000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500" b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Gravação de chamadas</a:t>
            </a:r>
          </a:p>
          <a:p>
            <a:pPr>
              <a:buClr>
                <a:schemeClr val="bg1"/>
              </a:buClr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entrantes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saíntes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e entre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ramais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com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filtros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pesquisa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opção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é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a unica que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deve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ser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contratada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à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parte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30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6250" y="3628814"/>
            <a:ext cx="8367750" cy="1364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5" lvl="1">
              <a:lnSpc>
                <a:spcPts val="3590"/>
              </a:lnSpc>
            </a:pPr>
            <a:r>
              <a:rPr lang="pt-BR" sz="28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Trabalhamos com equipamentos </a:t>
            </a:r>
            <a:r>
              <a:rPr lang="pt-BR" sz="2800" i="1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State</a:t>
            </a:r>
            <a:r>
              <a:rPr lang="pt-BR" sz="2800" i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800" i="1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2800" i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800" i="1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pt-BR" sz="2800" i="1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800" i="1" dirty="0" err="1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</a:t>
            </a:r>
            <a:r>
              <a:rPr lang="pt-BR" sz="2800" dirty="0">
                <a:solidFill>
                  <a:srgbClr val="AB296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pt-BR" sz="28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sempre nos atualizamos com o que há de mais atual e eficaz no mercado mundial.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1180306"/>
            <a:ext cx="17654483" cy="1909946"/>
            <a:chOff x="0" y="-9525"/>
            <a:chExt cx="23539311" cy="25465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12382908" cy="2546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000" b="1" spc="325" dirty="0">
                  <a:solidFill>
                    <a:srgbClr val="AB29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EQUIPAMENTOS OFERECIDOS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2833967" y="1274872"/>
              <a:ext cx="10705344" cy="74923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9B089D0E-7B1B-544E-80D1-E70F9E52A8B3}"/>
              </a:ext>
            </a:extLst>
          </p:cNvPr>
          <p:cNvSpPr txBox="1"/>
          <p:nvPr/>
        </p:nvSpPr>
        <p:spPr>
          <a:xfrm>
            <a:off x="741614" y="5531724"/>
            <a:ext cx="5624550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5" lvl="1">
              <a:lnSpc>
                <a:spcPts val="3590"/>
              </a:lnSpc>
            </a:pPr>
            <a:r>
              <a:rPr lang="pt-BR" sz="2800" b="1" dirty="0">
                <a:solidFill>
                  <a:srgbClr val="1E2C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Oferecemos um Telefone IP:</a:t>
            </a:r>
          </a:p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 mínimo de duas chamadas simultâneas</a:t>
            </a:r>
          </a:p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viva-voz</a:t>
            </a:r>
            <a:endParaRPr lang="pt-BR" sz="2500" dirty="0">
              <a:solidFill>
                <a:srgbClr val="1E2C3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visor multilinhas</a:t>
            </a:r>
          </a:p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tecla de conferência</a:t>
            </a:r>
          </a:p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chamada em espera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6A27792-A6E8-524F-94DE-935380378920}"/>
              </a:ext>
            </a:extLst>
          </p:cNvPr>
          <p:cNvSpPr/>
          <p:nvPr/>
        </p:nvSpPr>
        <p:spPr>
          <a:xfrm>
            <a:off x="5808474" y="6362720"/>
            <a:ext cx="562455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tecla de </a:t>
            </a:r>
            <a:r>
              <a:rPr lang="pt-BR" sz="2500" dirty="0" err="1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rediscagem</a:t>
            </a: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transferência</a:t>
            </a:r>
          </a:p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identificação de chamadas</a:t>
            </a:r>
          </a:p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  <a:p>
            <a:pPr marL="634365" lvl="1" indent="-342900">
              <a:lnSpc>
                <a:spcPts val="3590"/>
              </a:lnSpc>
              <a:buFont typeface="Wingdings" pitchFamily="2" charset="2"/>
              <a:buChar char="ü"/>
            </a:pPr>
            <a:r>
              <a:rPr lang="pt-BR" sz="25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log de chamadas (recebidas e efetuadas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E53A1CD-EC3A-5A4E-92CC-CBF44D4A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" r="18600"/>
          <a:stretch/>
        </p:blipFill>
        <p:spPr bwMode="auto">
          <a:xfrm>
            <a:off x="11433024" y="2951600"/>
            <a:ext cx="6279642" cy="545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8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6250" y="3628814"/>
            <a:ext cx="8367750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5" lvl="1">
              <a:lnSpc>
                <a:spcPts val="3590"/>
              </a:lnSpc>
            </a:pPr>
            <a:r>
              <a:rPr lang="pt-BR" sz="2800" b="1" dirty="0">
                <a:solidFill>
                  <a:srgbClr val="1E2C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Mesa Operadora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1688736"/>
            <a:ext cx="17654483" cy="909736"/>
            <a:chOff x="0" y="668382"/>
            <a:chExt cx="23539311" cy="121298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68382"/>
              <a:ext cx="12382908" cy="1212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000" b="1" spc="325" dirty="0">
                  <a:solidFill>
                    <a:srgbClr val="AB296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FUNCIONALIDADE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2833967" y="1274872"/>
              <a:ext cx="10705344" cy="74923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9B089D0E-7B1B-544E-80D1-E70F9E52A8B3}"/>
              </a:ext>
            </a:extLst>
          </p:cNvPr>
          <p:cNvSpPr txBox="1"/>
          <p:nvPr/>
        </p:nvSpPr>
        <p:spPr>
          <a:xfrm>
            <a:off x="776250" y="4164995"/>
            <a:ext cx="809758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5" lvl="1"/>
            <a:r>
              <a:rPr lang="pt-BR" sz="2800" dirty="0">
                <a:solidFill>
                  <a:srgbClr val="1E2C3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Nossa Mesa Operadora é disponibilizada via interface online, este recurso permite visualizar o status de um ramal, as chamadas sendo realizadas e recebidas, os números de origem e destino e a duração da chamada, tudo em tempo real.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F05A1E-D994-6D43-89E2-A15C906BA39C}"/>
              </a:ext>
            </a:extLst>
          </p:cNvPr>
          <p:cNvGrpSpPr/>
          <p:nvPr/>
        </p:nvGrpSpPr>
        <p:grpSpPr>
          <a:xfrm>
            <a:off x="1028700" y="6667500"/>
            <a:ext cx="2247900" cy="1351445"/>
            <a:chOff x="1028700" y="6667500"/>
            <a:chExt cx="2247900" cy="1351445"/>
          </a:xfrm>
        </p:grpSpPr>
        <p:sp>
          <p:nvSpPr>
            <p:cNvPr id="19" name="Retângulo 4">
              <a:extLst>
                <a:ext uri="{FF2B5EF4-FFF2-40B4-BE49-F238E27FC236}">
                  <a16:creationId xmlns:a16="http://schemas.microsoft.com/office/drawing/2014/main" xmlns="" id="{0A1CBC87-AC95-A84A-97F4-15A8E62C9E1D}"/>
                </a:ext>
              </a:extLst>
            </p:cNvPr>
            <p:cNvSpPr/>
            <p:nvPr/>
          </p:nvSpPr>
          <p:spPr>
            <a:xfrm>
              <a:off x="1815859" y="7741946"/>
              <a:ext cx="6735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1E2C37"/>
                  </a:solidFill>
                  <a:latin typeface="Calibri" pitchFamily="34" charset="0"/>
                  <a:cs typeface="+mn-cs"/>
                </a:rPr>
                <a:t>ONLINE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4EF0AB2-0214-9746-BB29-19F9482A5CD0}"/>
                </a:ext>
              </a:extLst>
            </p:cNvPr>
            <p:cNvSpPr/>
            <p:nvPr/>
          </p:nvSpPr>
          <p:spPr>
            <a:xfrm>
              <a:off x="1028700" y="6667500"/>
              <a:ext cx="2247900" cy="990600"/>
            </a:xfrm>
            <a:prstGeom prst="rect">
              <a:avLst/>
            </a:prstGeom>
            <a:solidFill>
              <a:srgbClr val="E7FFE7"/>
            </a:solidFill>
            <a:ln>
              <a:noFill/>
            </a:ln>
            <a:effectLst>
              <a:outerShdw blurRad="50800" dist="50800" dir="5400000" sx="95000" sy="95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>
                  <a:solidFill>
                    <a:srgbClr val="AB296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Ariel – 1819</a:t>
              </a:r>
            </a:p>
            <a:p>
              <a:pPr algn="ctr"/>
              <a:r>
                <a:rPr lang="x-none" dirty="0">
                  <a:solidFill>
                    <a:srgbClr val="2980B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1819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2343C19-D55E-0A49-908D-DD11089DDBF6}"/>
              </a:ext>
            </a:extLst>
          </p:cNvPr>
          <p:cNvGrpSpPr/>
          <p:nvPr/>
        </p:nvGrpSpPr>
        <p:grpSpPr>
          <a:xfrm>
            <a:off x="1028700" y="8116094"/>
            <a:ext cx="2247900" cy="1351445"/>
            <a:chOff x="1028700" y="8116094"/>
            <a:chExt cx="2247900" cy="1351445"/>
          </a:xfrm>
        </p:grpSpPr>
        <p:sp>
          <p:nvSpPr>
            <p:cNvPr id="20" name="Retângulo 5">
              <a:extLst>
                <a:ext uri="{FF2B5EF4-FFF2-40B4-BE49-F238E27FC236}">
                  <a16:creationId xmlns:a16="http://schemas.microsoft.com/office/drawing/2014/main" xmlns="" id="{5A826D73-5BAA-1D45-9308-7CB9DF975D02}"/>
                </a:ext>
              </a:extLst>
            </p:cNvPr>
            <p:cNvSpPr/>
            <p:nvPr/>
          </p:nvSpPr>
          <p:spPr>
            <a:xfrm>
              <a:off x="1575560" y="9190540"/>
              <a:ext cx="11541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1E2C37"/>
                  </a:solidFill>
                  <a:latin typeface="Calibri" pitchFamily="34" charset="0"/>
                  <a:cs typeface="+mn-cs"/>
                </a:rPr>
                <a:t>OFFLINE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2773FBA-6678-704E-9607-F9C7F4C378B9}"/>
                </a:ext>
              </a:extLst>
            </p:cNvPr>
            <p:cNvSpPr/>
            <p:nvPr/>
          </p:nvSpPr>
          <p:spPr>
            <a:xfrm>
              <a:off x="1028700" y="8116094"/>
              <a:ext cx="2247900" cy="990600"/>
            </a:xfrm>
            <a:prstGeom prst="rect">
              <a:avLst/>
            </a:prstGeom>
            <a:solidFill>
              <a:srgbClr val="FFECE6"/>
            </a:solidFill>
            <a:ln>
              <a:noFill/>
            </a:ln>
            <a:effectLst>
              <a:outerShdw blurRad="50800" dist="50800" dir="5400000" sx="95000" sy="95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>
                  <a:solidFill>
                    <a:srgbClr val="AB296B"/>
                  </a:solidFill>
                </a:rPr>
                <a:t>Suporte – 1801</a:t>
              </a:r>
            </a:p>
            <a:p>
              <a:pPr algn="ctr"/>
              <a:r>
                <a:rPr lang="x-none" dirty="0">
                  <a:solidFill>
                    <a:srgbClr val="2980BA"/>
                  </a:solidFill>
                </a:rPr>
                <a:t>1801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796E080-7535-C545-8CD4-F5BCED309876}"/>
              </a:ext>
            </a:extLst>
          </p:cNvPr>
          <p:cNvGrpSpPr/>
          <p:nvPr/>
        </p:nvGrpSpPr>
        <p:grpSpPr>
          <a:xfrm>
            <a:off x="3836176" y="8119377"/>
            <a:ext cx="2247900" cy="1347103"/>
            <a:chOff x="3836176" y="8119377"/>
            <a:chExt cx="2247900" cy="1347103"/>
          </a:xfrm>
        </p:grpSpPr>
        <p:sp>
          <p:nvSpPr>
            <p:cNvPr id="22" name="Retângulo 7">
              <a:extLst>
                <a:ext uri="{FF2B5EF4-FFF2-40B4-BE49-F238E27FC236}">
                  <a16:creationId xmlns:a16="http://schemas.microsoft.com/office/drawing/2014/main" xmlns="" id="{9183C91F-A02E-6447-AD72-9A9DC2454A75}"/>
                </a:ext>
              </a:extLst>
            </p:cNvPr>
            <p:cNvSpPr/>
            <p:nvPr/>
          </p:nvSpPr>
          <p:spPr>
            <a:xfrm>
              <a:off x="4049684" y="9189481"/>
              <a:ext cx="18208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1E2C37"/>
                  </a:solidFill>
                  <a:latin typeface="Calibri" pitchFamily="34" charset="0"/>
                  <a:cs typeface="+mn-cs"/>
                </a:rPr>
                <a:t>CHAMADA ESTABELECIDA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1EC16180-1B2E-9642-8A24-9FA9A9DDEDA8}"/>
                </a:ext>
              </a:extLst>
            </p:cNvPr>
            <p:cNvSpPr/>
            <p:nvPr/>
          </p:nvSpPr>
          <p:spPr>
            <a:xfrm>
              <a:off x="3836176" y="8119377"/>
              <a:ext cx="2247900" cy="990600"/>
            </a:xfrm>
            <a:prstGeom prst="rect">
              <a:avLst/>
            </a:prstGeom>
            <a:solidFill>
              <a:srgbClr val="99CEFF"/>
            </a:solidFill>
            <a:ln>
              <a:noFill/>
            </a:ln>
            <a:effectLst>
              <a:outerShdw blurRad="50800" dist="50800" dir="5400000" sx="95000" sy="95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>
                  <a:solidFill>
                    <a:srgbClr val="AB296B"/>
                  </a:solidFill>
                </a:rPr>
                <a:t>Suporte – 1800</a:t>
              </a:r>
            </a:p>
            <a:p>
              <a:pPr algn="ctr"/>
              <a:r>
                <a:rPr lang="x-none" dirty="0">
                  <a:solidFill>
                    <a:srgbClr val="2980BA"/>
                  </a:solidFill>
                </a:rPr>
                <a:t>00:00:54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379C518-7861-2D48-9FB6-1982B081E4BA}"/>
              </a:ext>
            </a:extLst>
          </p:cNvPr>
          <p:cNvGrpSpPr/>
          <p:nvPr/>
        </p:nvGrpSpPr>
        <p:grpSpPr>
          <a:xfrm>
            <a:off x="3836176" y="6667500"/>
            <a:ext cx="2247900" cy="1347104"/>
            <a:chOff x="3836176" y="6667500"/>
            <a:chExt cx="2247900" cy="1347104"/>
          </a:xfrm>
        </p:grpSpPr>
        <p:sp>
          <p:nvSpPr>
            <p:cNvPr id="21" name="Retângulo 6">
              <a:extLst>
                <a:ext uri="{FF2B5EF4-FFF2-40B4-BE49-F238E27FC236}">
                  <a16:creationId xmlns:a16="http://schemas.microsoft.com/office/drawing/2014/main" xmlns="" id="{1FBEC7D6-3CA7-AF44-9494-931E12D18EF4}"/>
                </a:ext>
              </a:extLst>
            </p:cNvPr>
            <p:cNvSpPr/>
            <p:nvPr/>
          </p:nvSpPr>
          <p:spPr>
            <a:xfrm>
              <a:off x="3910031" y="7737605"/>
              <a:ext cx="21001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1E2C37"/>
                  </a:solidFill>
                  <a:latin typeface="Calibri" pitchFamily="34" charset="0"/>
                  <a:cs typeface="+mn-cs"/>
                </a:rPr>
                <a:t>REALIZANDO UMA CHAMADA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099543E-1C03-484F-9E7B-74BD1BF5C358}"/>
                </a:ext>
              </a:extLst>
            </p:cNvPr>
            <p:cNvSpPr/>
            <p:nvPr/>
          </p:nvSpPr>
          <p:spPr>
            <a:xfrm>
              <a:off x="3836176" y="6667500"/>
              <a:ext cx="2247900" cy="990600"/>
            </a:xfrm>
            <a:prstGeom prst="rect">
              <a:avLst/>
            </a:prstGeom>
            <a:solidFill>
              <a:srgbClr val="FFFF80"/>
            </a:solidFill>
            <a:ln>
              <a:noFill/>
            </a:ln>
            <a:effectLst>
              <a:outerShdw blurRad="50800" dist="50800" dir="5400000" sx="95000" sy="95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dirty="0">
                  <a:solidFill>
                    <a:srgbClr val="AB296B"/>
                  </a:solidFill>
                </a:rPr>
                <a:t>Suporte – 1821</a:t>
              </a:r>
            </a:p>
            <a:p>
              <a:pPr algn="ctr"/>
              <a:endParaRPr lang="x-none" dirty="0">
                <a:solidFill>
                  <a:srgbClr val="AB296B"/>
                </a:solidFill>
              </a:endParaRPr>
            </a:p>
            <a:p>
              <a:pPr algn="ctr"/>
              <a:r>
                <a:rPr lang="x-none" dirty="0">
                  <a:solidFill>
                    <a:srgbClr val="2980BA"/>
                  </a:solidFill>
                </a:rPr>
                <a:t>00:00:54</a:t>
              </a:r>
            </a:p>
          </p:txBody>
        </p:sp>
        <p:sp>
          <p:nvSpPr>
            <p:cNvPr id="12" name="Down Arrow 11">
              <a:extLst>
                <a:ext uri="{FF2B5EF4-FFF2-40B4-BE49-F238E27FC236}">
                  <a16:creationId xmlns:a16="http://schemas.microsoft.com/office/drawing/2014/main" xmlns="" id="{C4697D83-F999-EA42-B872-76F984EA7947}"/>
                </a:ext>
              </a:extLst>
            </p:cNvPr>
            <p:cNvSpPr/>
            <p:nvPr/>
          </p:nvSpPr>
          <p:spPr>
            <a:xfrm rot="5400000">
              <a:off x="4834947" y="7029450"/>
              <a:ext cx="144246" cy="26670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26" name="Imagem 3" descr="image004">
            <a:extLst>
              <a:ext uri="{FF2B5EF4-FFF2-40B4-BE49-F238E27FC236}">
                <a16:creationId xmlns:a16="http://schemas.microsoft.com/office/drawing/2014/main" xmlns="" id="{EA9FAD0D-8BE9-6749-B4B7-984D9283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16" y="4372740"/>
            <a:ext cx="8364359" cy="38933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5133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911</Words>
  <Application>Microsoft Office PowerPoint</Application>
  <PresentationFormat>Personalizar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Wingdings</vt:lpstr>
      <vt:lpstr>Verdana</vt:lpstr>
      <vt:lpstr>Calibri Light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Voxe Telecom - Gray Geometric Business Creative Presentation</dc:title>
  <dc:creator>Ariel Krok</dc:creator>
  <cp:lastModifiedBy>Ariel Krok</cp:lastModifiedBy>
  <cp:revision>60</cp:revision>
  <dcterms:created xsi:type="dcterms:W3CDTF">2006-08-16T00:00:00Z</dcterms:created>
  <dcterms:modified xsi:type="dcterms:W3CDTF">2021-03-19T18:15:31Z</dcterms:modified>
  <dc:identifier>DAEYTkCRIVU</dc:identifier>
</cp:coreProperties>
</file>